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6" r:id="rId10"/>
    <p:sldId id="278" r:id="rId11"/>
    <p:sldId id="277" r:id="rId12"/>
    <p:sldId id="276" r:id="rId13"/>
    <p:sldId id="275" r:id="rId14"/>
    <p:sldId id="274"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29/07/1441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29/07/1441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29/07/1441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29/07/1441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29/07/1441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29/07/1441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29/07/1441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29/07/1441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548680"/>
            <a:ext cx="8568952" cy="5201424"/>
          </a:xfrm>
          <a:prstGeom prst="rect">
            <a:avLst/>
          </a:prstGeom>
        </p:spPr>
        <p:txBody>
          <a:bodyPr wrap="square">
            <a:spAutoFit/>
          </a:bodyPr>
          <a:lstStyle/>
          <a:p>
            <a:pPr marL="342900" lvl="0" indent="-342900" algn="ctr" fontAlgn="base">
              <a:lnSpc>
                <a:spcPct val="90000"/>
              </a:lnSpc>
              <a:spcBef>
                <a:spcPct val="20000"/>
              </a:spcBef>
              <a:spcAft>
                <a:spcPct val="0"/>
              </a:spcAft>
            </a:pPr>
            <a:r>
              <a:rPr lang="ar-EG" sz="4800" b="1" kern="0" dirty="0" smtClean="0">
                <a:solidFill>
                  <a:srgbClr val="FF0000"/>
                </a:solidFill>
                <a:latin typeface="Arial Unicode MS" pitchFamily="34" charset="-128"/>
                <a:cs typeface="Times New Roman" pitchFamily="18" charset="0"/>
              </a:rPr>
              <a:t>المحاضرة </a:t>
            </a:r>
            <a:r>
              <a:rPr lang="ar-EG" sz="4800" b="1" kern="0" dirty="0" smtClean="0">
                <a:solidFill>
                  <a:srgbClr val="FF0000"/>
                </a:solidFill>
                <a:latin typeface="Arial Unicode MS" pitchFamily="34" charset="-128"/>
                <a:cs typeface="Times New Roman" pitchFamily="18" charset="0"/>
              </a:rPr>
              <a:t>السابعة</a:t>
            </a:r>
            <a:endParaRPr lang="ar-EG" sz="4800" b="1" kern="0" dirty="0" smtClean="0">
              <a:solidFill>
                <a:srgbClr val="FF0000"/>
              </a:solidFill>
              <a:latin typeface="Arial Unicode MS" pitchFamily="34" charset="-128"/>
              <a:cs typeface="Times New Roman" pitchFamily="18" charset="0"/>
            </a:endParaRPr>
          </a:p>
          <a:p>
            <a:pPr algn="ctr">
              <a:lnSpc>
                <a:spcPct val="90000"/>
              </a:lnSpc>
            </a:pPr>
            <a:r>
              <a:rPr lang="ar-EG" sz="4800" dirty="0">
                <a:solidFill>
                  <a:srgbClr val="0066FF"/>
                </a:solidFill>
                <a:latin typeface="Arial Unicode MS" pitchFamily="34" charset="-128"/>
                <a:cs typeface="Times New Roman" pitchFamily="18" charset="0"/>
              </a:rPr>
              <a:t>قضايا محلية ودولية معاصرة</a:t>
            </a:r>
          </a:p>
          <a:p>
            <a:pPr algn="ctr">
              <a:lnSpc>
                <a:spcPct val="90000"/>
              </a:lnSpc>
            </a:pPr>
            <a:r>
              <a:rPr lang="ar-EG" sz="4800" dirty="0">
                <a:solidFill>
                  <a:srgbClr val="0066FF"/>
                </a:solidFill>
                <a:latin typeface="Arial Unicode MS" pitchFamily="34" charset="-128"/>
                <a:cs typeface="Times New Roman" pitchFamily="18" charset="0"/>
              </a:rPr>
              <a:t>المستوي الثاني الشعبة العامة وشعبة هندسة نظم زراعية وبيئية</a:t>
            </a:r>
            <a:endParaRPr lang="en-GB" sz="4800" dirty="0">
              <a:solidFill>
                <a:srgbClr val="0066FF"/>
              </a:solidFill>
              <a:latin typeface="Arial Unicode MS" pitchFamily="34" charset="-128"/>
              <a:cs typeface="Times New Roman" pitchFamily="18" charset="0"/>
            </a:endParaRPr>
          </a:p>
          <a:p>
            <a:pPr marL="342900" lvl="0" indent="-342900" algn="ctr" fontAlgn="base">
              <a:lnSpc>
                <a:spcPct val="90000"/>
              </a:lnSpc>
              <a:spcBef>
                <a:spcPct val="20000"/>
              </a:spcBef>
              <a:spcAft>
                <a:spcPct val="0"/>
              </a:spcAft>
            </a:pPr>
            <a:r>
              <a:rPr lang="ar-EG" sz="4000" kern="0" dirty="0" err="1" smtClean="0">
                <a:solidFill>
                  <a:srgbClr val="000000"/>
                </a:solidFill>
                <a:latin typeface="Papyrus" pitchFamily="66" charset="0"/>
                <a:cs typeface="PT Bold Broken" pitchFamily="2" charset="-78"/>
              </a:rPr>
              <a:t>أ.د</a:t>
            </a:r>
            <a:r>
              <a:rPr lang="ar-EG" sz="4000" kern="0" dirty="0">
                <a:solidFill>
                  <a:srgbClr val="000000"/>
                </a:solidFill>
                <a:latin typeface="Papyrus" pitchFamily="66" charset="0"/>
                <a:cs typeface="PT Bold Broken" pitchFamily="2" charset="-78"/>
              </a:rPr>
              <a:t>/ سعيد عباس محمد رشاد</a:t>
            </a:r>
          </a:p>
          <a:p>
            <a:pPr marL="342900" lvl="0" indent="-342900" algn="ctr" fontAlgn="base">
              <a:lnSpc>
                <a:spcPct val="90000"/>
              </a:lnSpc>
              <a:spcBef>
                <a:spcPct val="20000"/>
              </a:spcBef>
              <a:spcAft>
                <a:spcPct val="0"/>
              </a:spcAft>
            </a:pPr>
            <a:r>
              <a:rPr lang="ar-EG" sz="3600" kern="0" dirty="0">
                <a:solidFill>
                  <a:srgbClr val="0066FF"/>
                </a:solidFill>
                <a:latin typeface="Arial Unicode MS" pitchFamily="34" charset="-128"/>
                <a:cs typeface="Arial" pitchFamily="34" charset="0"/>
              </a:rPr>
              <a:t>أستاذ ورئيس قسم الاقتصاد الزراعي بالكلية</a:t>
            </a:r>
          </a:p>
          <a:p>
            <a:pPr algn="ctr">
              <a:lnSpc>
                <a:spcPct val="90000"/>
              </a:lnSpc>
            </a:pPr>
            <a:r>
              <a:rPr lang="ar-EG" sz="4400" dirty="0" err="1">
                <a:latin typeface="Papyrus" pitchFamily="66" charset="0"/>
                <a:cs typeface="PT Bold Broken" pitchFamily="2" charset="-78"/>
              </a:rPr>
              <a:t>أ.د</a:t>
            </a:r>
            <a:r>
              <a:rPr lang="ar-EG" sz="4400" dirty="0">
                <a:latin typeface="Papyrus" pitchFamily="66" charset="0"/>
                <a:cs typeface="PT Bold Broken" pitchFamily="2" charset="-78"/>
              </a:rPr>
              <a:t>/ السيد حسن محمد جادو</a:t>
            </a:r>
          </a:p>
          <a:p>
            <a:pPr algn="ctr">
              <a:lnSpc>
                <a:spcPct val="90000"/>
              </a:lnSpc>
            </a:pPr>
            <a:r>
              <a:rPr lang="ar-EG" sz="4000" dirty="0">
                <a:solidFill>
                  <a:srgbClr val="0066FF"/>
                </a:solidFill>
                <a:latin typeface="Arial Unicode MS" pitchFamily="34" charset="-128"/>
                <a:cs typeface="Arial" pitchFamily="34" charset="0"/>
              </a:rPr>
              <a:t>أستاذ الاقتصاد الزراعي بالكلية</a:t>
            </a:r>
          </a:p>
        </p:txBody>
      </p:sp>
    </p:spTree>
    <p:extLst>
      <p:ext uri="{BB962C8B-B14F-4D97-AF65-F5344CB8AC3E}">
        <p14:creationId xmlns:p14="http://schemas.microsoft.com/office/powerpoint/2010/main" val="185976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88640"/>
            <a:ext cx="8784976" cy="504056"/>
          </a:xfrm>
        </p:spPr>
        <p:txBody>
          <a:bodyPr>
            <a:noAutofit/>
          </a:bodyPr>
          <a:lstStyle/>
          <a:p>
            <a:r>
              <a:rPr lang="ar-EG" sz="3600" b="1" dirty="0">
                <a:solidFill>
                  <a:srgbClr val="0066FF"/>
                </a:solidFill>
              </a:rPr>
              <a:t>رابعا: الادخار الحكومي</a:t>
            </a:r>
            <a:endParaRPr lang="en-US" sz="3600" dirty="0">
              <a:solidFill>
                <a:srgbClr val="FF0000"/>
              </a:solidFill>
            </a:endParaRPr>
          </a:p>
        </p:txBody>
      </p:sp>
      <p:sp>
        <p:nvSpPr>
          <p:cNvPr id="3" name="عنصر نائب للمحتوى 2"/>
          <p:cNvSpPr>
            <a:spLocks noGrp="1"/>
          </p:cNvSpPr>
          <p:nvPr>
            <p:ph idx="1"/>
          </p:nvPr>
        </p:nvSpPr>
        <p:spPr>
          <a:xfrm>
            <a:off x="179512" y="836712"/>
            <a:ext cx="8784976" cy="5832648"/>
          </a:xfrm>
        </p:spPr>
        <p:txBody>
          <a:bodyPr>
            <a:noAutofit/>
          </a:bodyPr>
          <a:lstStyle/>
          <a:p>
            <a:pPr marL="0" indent="0" algn="just">
              <a:buNone/>
            </a:pPr>
            <a:r>
              <a:rPr lang="ar-EG" sz="2800" dirty="0"/>
              <a:t>- </a:t>
            </a:r>
            <a:r>
              <a:rPr lang="ar-EG" sz="2800" dirty="0">
                <a:solidFill>
                  <a:srgbClr val="FF0000"/>
                </a:solidFill>
              </a:rPr>
              <a:t>هو الفرق بين الإيرادات الحكومية الجارية والمصروفات الحكومية الجارية.</a:t>
            </a:r>
            <a:endParaRPr lang="en-US" sz="2800" dirty="0">
              <a:solidFill>
                <a:srgbClr val="FF0000"/>
              </a:solidFill>
            </a:endParaRPr>
          </a:p>
          <a:p>
            <a:pPr marL="0" indent="0" algn="just">
              <a:buNone/>
            </a:pPr>
            <a:r>
              <a:rPr lang="ar-EG" sz="2800" dirty="0"/>
              <a:t>- إذا كان هناك فائض اتجه إلي تمويل الاستثمارات وتسديد أقساط الديون.</a:t>
            </a:r>
            <a:endParaRPr lang="en-US" sz="2800" dirty="0"/>
          </a:p>
          <a:p>
            <a:pPr marL="0" indent="0" algn="just">
              <a:buNone/>
            </a:pPr>
            <a:r>
              <a:rPr lang="ar-EG" sz="2800" dirty="0"/>
              <a:t>- </a:t>
            </a:r>
            <a:r>
              <a:rPr lang="ar-EG" sz="2800" dirty="0">
                <a:solidFill>
                  <a:srgbClr val="FF0000"/>
                </a:solidFill>
              </a:rPr>
              <a:t>إذا كان هناك عجز فإنه يتم تمويله عن طريق السحب من مدخرات القطاعات الأخرى أو عن طريق طبع نقود جديدة.</a:t>
            </a:r>
            <a:endParaRPr lang="en-US" sz="2800" dirty="0">
              <a:solidFill>
                <a:srgbClr val="FF0000"/>
              </a:solidFill>
            </a:endParaRPr>
          </a:p>
          <a:p>
            <a:pPr marL="0" indent="0" algn="just">
              <a:buNone/>
            </a:pPr>
            <a:r>
              <a:rPr lang="ar-EG" sz="2800" dirty="0"/>
              <a:t>- وتتمثل أهم إيرادات الدول النامية من حصيلة الضرائب وتعتبر الضرائب لونا من ألوان الادخار الإجباري، وتمثل اقتطاعا نهائياً من جانب الدولة من دخول الأفراد.</a:t>
            </a:r>
            <a:endParaRPr lang="en-US" sz="2800" dirty="0"/>
          </a:p>
          <a:p>
            <a:pPr marL="0" indent="0" algn="just">
              <a:buNone/>
            </a:pPr>
            <a:r>
              <a:rPr lang="ar-EG" sz="2800" b="1" dirty="0">
                <a:solidFill>
                  <a:srgbClr val="00B050"/>
                </a:solidFill>
              </a:rPr>
              <a:t>وتنقسم الضرائب إلي:</a:t>
            </a:r>
            <a:endParaRPr lang="en-US" sz="2800" dirty="0">
              <a:solidFill>
                <a:srgbClr val="00B050"/>
              </a:solidFill>
            </a:endParaRPr>
          </a:p>
          <a:p>
            <a:pPr marL="0" indent="0" algn="just">
              <a:buNone/>
            </a:pPr>
            <a:r>
              <a:rPr lang="ar-EG" sz="2800" b="1" dirty="0"/>
              <a:t>1- </a:t>
            </a:r>
            <a:r>
              <a:rPr lang="ar-EG" sz="2800" b="1" dirty="0">
                <a:solidFill>
                  <a:srgbClr val="FF0000"/>
                </a:solidFill>
              </a:rPr>
              <a:t>ضرائب مباشرة</a:t>
            </a:r>
            <a:r>
              <a:rPr lang="ar-EG" sz="2800" b="1" dirty="0"/>
              <a:t>:</a:t>
            </a:r>
            <a:r>
              <a:rPr lang="ar-EG" sz="2800" dirty="0"/>
              <a:t> وهي التي يتحمل عبئها من يقوم بدفعها مثل الضرائب على الأرباح والقيم المنقولة والتركات والثروات العقارية وغير العقارية.</a:t>
            </a:r>
            <a:endParaRPr lang="en-US" sz="2800" dirty="0"/>
          </a:p>
          <a:p>
            <a:pPr marL="0" indent="0" algn="just">
              <a:buNone/>
            </a:pPr>
            <a:r>
              <a:rPr lang="ar-EG" sz="2800" b="1" dirty="0"/>
              <a:t>2- </a:t>
            </a:r>
            <a:r>
              <a:rPr lang="ar-EG" sz="2800" b="1" dirty="0">
                <a:solidFill>
                  <a:srgbClr val="FF0000"/>
                </a:solidFill>
              </a:rPr>
              <a:t>الضرائب غير المباشرة</a:t>
            </a:r>
            <a:r>
              <a:rPr lang="ar-EG" sz="2800" b="1" dirty="0"/>
              <a:t>: </a:t>
            </a:r>
            <a:r>
              <a:rPr lang="ar-EG" sz="2800" dirty="0"/>
              <a:t>وهي التي يستطيع من يقوم بدفعها من نقل عبئها إلي الآخرين وهي تلائم اقتصاديات الدول النامية.</a:t>
            </a:r>
            <a:endParaRPr lang="en-US" sz="2800" dirty="0"/>
          </a:p>
        </p:txBody>
      </p:sp>
    </p:spTree>
    <p:extLst>
      <p:ext uri="{BB962C8B-B14F-4D97-AF65-F5344CB8AC3E}">
        <p14:creationId xmlns:p14="http://schemas.microsoft.com/office/powerpoint/2010/main" val="4275798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88640"/>
            <a:ext cx="8784976" cy="504056"/>
          </a:xfrm>
        </p:spPr>
        <p:txBody>
          <a:bodyPr>
            <a:noAutofit/>
          </a:bodyPr>
          <a:lstStyle/>
          <a:p>
            <a:r>
              <a:rPr lang="ar-EG" sz="3600" b="1" dirty="0">
                <a:solidFill>
                  <a:srgbClr val="0066FF"/>
                </a:solidFill>
              </a:rPr>
              <a:t>الضرائب التي تلائم اقتصاديات الدول النامية</a:t>
            </a:r>
            <a:endParaRPr lang="en-US" sz="3600" dirty="0">
              <a:solidFill>
                <a:srgbClr val="FF0000"/>
              </a:solidFill>
            </a:endParaRPr>
          </a:p>
        </p:txBody>
      </p:sp>
      <p:sp>
        <p:nvSpPr>
          <p:cNvPr id="3" name="عنصر نائب للمحتوى 2"/>
          <p:cNvSpPr>
            <a:spLocks noGrp="1"/>
          </p:cNvSpPr>
          <p:nvPr>
            <p:ph idx="1"/>
          </p:nvPr>
        </p:nvSpPr>
        <p:spPr>
          <a:xfrm>
            <a:off x="107504" y="836712"/>
            <a:ext cx="8856984" cy="5832648"/>
          </a:xfrm>
        </p:spPr>
        <p:txBody>
          <a:bodyPr>
            <a:noAutofit/>
          </a:bodyPr>
          <a:lstStyle/>
          <a:p>
            <a:pPr marL="0" indent="0">
              <a:buNone/>
            </a:pPr>
            <a:r>
              <a:rPr lang="ar-EG" sz="2400" b="1" dirty="0">
                <a:solidFill>
                  <a:srgbClr val="FF0000"/>
                </a:solidFill>
              </a:rPr>
              <a:t>وهي مثل (أ) الضرائب على الصادرات وضرائب ممارسة الأعمال</a:t>
            </a:r>
            <a:endParaRPr lang="en-US" sz="2400" b="1" dirty="0">
              <a:solidFill>
                <a:srgbClr val="FF0000"/>
              </a:solidFill>
            </a:endParaRPr>
          </a:p>
          <a:p>
            <a:pPr marL="0" indent="0">
              <a:buNone/>
            </a:pPr>
            <a:r>
              <a:rPr lang="ar-EG" sz="2400" dirty="0"/>
              <a:t>- ونجاح تلك السياسة يتوقف على من الذى يتحمل عبء الضريبة، فإن تحملها قطاع الإنتاج المحلي، فإن رسوم الصادرات لا تؤدى إلي أية زيادة في عرض رؤوس الأموال، أما أذا تحملها المستوردون الأجانب، فإن هذا يعنى مساهمة القطاع الخارجي في عرض الأموال والمدخرات المتحولة لعملية التنمية الاقتصادية.</a:t>
            </a:r>
            <a:endParaRPr lang="en-US" sz="2400" dirty="0"/>
          </a:p>
          <a:p>
            <a:pPr marL="0" indent="0">
              <a:buNone/>
            </a:pPr>
            <a:r>
              <a:rPr lang="ar-EG" sz="2400" b="1" dirty="0">
                <a:solidFill>
                  <a:srgbClr val="FF0000"/>
                </a:solidFill>
              </a:rPr>
              <a:t>(ب) الضرائب على الواردات: </a:t>
            </a:r>
            <a:r>
              <a:rPr lang="ar-EG" sz="2400" dirty="0"/>
              <a:t>والتي تمثل حصيلتها المصدر الأول للموارد المالية الحكومية في الدول النامية.</a:t>
            </a:r>
            <a:endParaRPr lang="en-US" sz="2400" dirty="0"/>
          </a:p>
          <a:p>
            <a:pPr marL="0" indent="0">
              <a:buNone/>
            </a:pPr>
            <a:r>
              <a:rPr lang="ar-EG" sz="2400" b="1" dirty="0">
                <a:solidFill>
                  <a:srgbClr val="FF0000"/>
                </a:solidFill>
              </a:rPr>
              <a:t>أهداف فرض ضرائب على الواردات:</a:t>
            </a:r>
            <a:endParaRPr lang="en-US" sz="2400" dirty="0">
              <a:solidFill>
                <a:srgbClr val="FF0000"/>
              </a:solidFill>
            </a:endParaRPr>
          </a:p>
          <a:p>
            <a:pPr marL="0" indent="0">
              <a:buNone/>
            </a:pPr>
            <a:r>
              <a:rPr lang="ar-EG" sz="2400" dirty="0"/>
              <a:t>1- تحديد المستورد من السلع موضع الضريبة وحماية المنتجين المحليين من المنافسة الأجنبية والتوسع في سياسة الإحلال محل الواردات.</a:t>
            </a:r>
            <a:endParaRPr lang="en-US" sz="2400" dirty="0"/>
          </a:p>
          <a:p>
            <a:pPr marL="0" indent="0">
              <a:buNone/>
            </a:pPr>
            <a:r>
              <a:rPr lang="ar-EG" sz="2400" dirty="0"/>
              <a:t>2- تحديد المستورد من السلع الاستهلاكية حتى يتم توجيه النقد الأجنبي نحو استيراد سلع أكثر مثل الآلات والعدد وقطع الغيار.</a:t>
            </a:r>
            <a:endParaRPr lang="en-US" sz="2400" dirty="0"/>
          </a:p>
          <a:p>
            <a:pPr marL="0" indent="0">
              <a:buNone/>
            </a:pPr>
            <a:r>
              <a:rPr lang="ar-EG" sz="2400" dirty="0"/>
              <a:t>3- توجد ضرائب أخرى تقع تحت الضرائب المباشرة والغير مباشرة مثل إتاوات تحصل عليها الدول مقابل ما تمنحه من امتيازات وعقود لاستغلال مواردها الطبيعية ومشاركة أصحاب الثروات في الزيادة التي تحققت لهم من ممارسة الأعمال بها.</a:t>
            </a:r>
            <a:endParaRPr lang="en-US" sz="2400" dirty="0"/>
          </a:p>
        </p:txBody>
      </p:sp>
    </p:spTree>
    <p:extLst>
      <p:ext uri="{BB962C8B-B14F-4D97-AF65-F5344CB8AC3E}">
        <p14:creationId xmlns:p14="http://schemas.microsoft.com/office/powerpoint/2010/main" val="436892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88640"/>
            <a:ext cx="8784976" cy="504056"/>
          </a:xfrm>
        </p:spPr>
        <p:txBody>
          <a:bodyPr>
            <a:noAutofit/>
          </a:bodyPr>
          <a:lstStyle/>
          <a:p>
            <a:r>
              <a:rPr lang="ar-EG" sz="3600" b="1" dirty="0">
                <a:solidFill>
                  <a:srgbClr val="0066FF"/>
                </a:solidFill>
              </a:rPr>
              <a:t>القواعد التي تؤدى إلي زيادة موارد الدولة المالية</a:t>
            </a:r>
            <a:endParaRPr lang="en-US" sz="3600" dirty="0">
              <a:solidFill>
                <a:srgbClr val="FF0000"/>
              </a:solidFill>
            </a:endParaRPr>
          </a:p>
        </p:txBody>
      </p:sp>
      <p:sp>
        <p:nvSpPr>
          <p:cNvPr id="3" name="عنصر نائب للمحتوى 2"/>
          <p:cNvSpPr>
            <a:spLocks noGrp="1"/>
          </p:cNvSpPr>
          <p:nvPr>
            <p:ph idx="1"/>
          </p:nvPr>
        </p:nvSpPr>
        <p:spPr>
          <a:xfrm>
            <a:off x="179512" y="836712"/>
            <a:ext cx="8784976" cy="5832648"/>
          </a:xfrm>
        </p:spPr>
        <p:txBody>
          <a:bodyPr>
            <a:noAutofit/>
          </a:bodyPr>
          <a:lstStyle/>
          <a:p>
            <a:pPr marL="0" indent="0" algn="just">
              <a:buNone/>
            </a:pPr>
            <a:r>
              <a:rPr lang="ar-EG" sz="2800" dirty="0"/>
              <a:t>- تطور النظام الضريبي.</a:t>
            </a:r>
            <a:endParaRPr lang="en-US" sz="2800" dirty="0"/>
          </a:p>
          <a:p>
            <a:pPr marL="0" indent="0" algn="just">
              <a:buNone/>
            </a:pPr>
            <a:r>
              <a:rPr lang="ar-EG" sz="2800" dirty="0"/>
              <a:t>2- استحداث ضرائب ملائمة جديدة ومنع التهرب الضريبي. </a:t>
            </a:r>
            <a:endParaRPr lang="en-US" sz="2800" dirty="0"/>
          </a:p>
          <a:p>
            <a:pPr marL="0" indent="0" algn="just">
              <a:buNone/>
            </a:pPr>
            <a:r>
              <a:rPr lang="ar-EG" sz="2800" dirty="0"/>
              <a:t>3- ترشيد الإنفاق العام.</a:t>
            </a:r>
            <a:endParaRPr lang="en-US" sz="2800" dirty="0"/>
          </a:p>
          <a:p>
            <a:pPr marL="0" indent="0" algn="just">
              <a:buNone/>
            </a:pPr>
            <a:r>
              <a:rPr lang="ar-EG" sz="2800" dirty="0"/>
              <a:t>4- الإقلاع تدريجياً عن التوسع في اعتمادات الدعم.</a:t>
            </a:r>
            <a:endParaRPr lang="en-US" sz="2800" dirty="0"/>
          </a:p>
          <a:p>
            <a:pPr marL="0" indent="0" algn="just">
              <a:buNone/>
            </a:pPr>
            <a:r>
              <a:rPr lang="ar-EG" sz="2800" dirty="0"/>
              <a:t>5- التخلص من العمالة الزائدة وخلق فرص عمل منتجة في القطاعات الأخرى.</a:t>
            </a:r>
            <a:endParaRPr lang="en-US" sz="2800" dirty="0"/>
          </a:p>
          <a:p>
            <a:pPr marL="0" indent="0" algn="just">
              <a:buNone/>
            </a:pPr>
            <a:r>
              <a:rPr lang="ar-EG" sz="2800" b="1" dirty="0">
                <a:solidFill>
                  <a:srgbClr val="FF0000"/>
                </a:solidFill>
              </a:rPr>
              <a:t>تكوين الادخار الإجباري عن طريق التضخم:</a:t>
            </a:r>
            <a:endParaRPr lang="en-US" sz="2800" dirty="0">
              <a:solidFill>
                <a:srgbClr val="FF0000"/>
              </a:solidFill>
            </a:endParaRPr>
          </a:p>
          <a:p>
            <a:pPr marL="0" indent="0" algn="just">
              <a:buNone/>
            </a:pPr>
            <a:r>
              <a:rPr lang="ar-EG" sz="2800" dirty="0"/>
              <a:t>- هو عبارة عن اقتطاع جانب من الدخول والموارد الحقيقية للأفراد.</a:t>
            </a:r>
          </a:p>
          <a:p>
            <a:pPr marL="0" indent="0" algn="just">
              <a:buNone/>
            </a:pPr>
            <a:r>
              <a:rPr lang="ar-EG" sz="2800" dirty="0"/>
              <a:t>- والهدف من ذلك إنفاق قوة شرائية جديدة تقترضها من الجهاز المصرفي وذلك لتغطية عجز تستحدثه في الميزانية، حيث نجد أن الدخول الحقيقية للأفراد قد انخفضت مما يعنى إجبار الأفراد على إنقاص حجم استهلاكهم أو إجبارهم على تكوين إذخار حقيقي من وجهة نظر المجتمع.</a:t>
            </a:r>
            <a:endParaRPr lang="en-US" sz="2800" dirty="0"/>
          </a:p>
        </p:txBody>
      </p:sp>
    </p:spTree>
    <p:extLst>
      <p:ext uri="{BB962C8B-B14F-4D97-AF65-F5344CB8AC3E}">
        <p14:creationId xmlns:p14="http://schemas.microsoft.com/office/powerpoint/2010/main" val="5100284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88640"/>
            <a:ext cx="8784976" cy="504056"/>
          </a:xfrm>
        </p:spPr>
        <p:txBody>
          <a:bodyPr>
            <a:noAutofit/>
          </a:bodyPr>
          <a:lstStyle/>
          <a:p>
            <a:r>
              <a:rPr lang="ar-EG" sz="3600" b="1" dirty="0">
                <a:solidFill>
                  <a:srgbClr val="0066FF"/>
                </a:solidFill>
              </a:rPr>
              <a:t>عيوب التضخم عن استخدامه في الادخار الاجباري</a:t>
            </a:r>
            <a:endParaRPr lang="en-US" sz="3600" dirty="0">
              <a:solidFill>
                <a:srgbClr val="FF0000"/>
              </a:solidFill>
            </a:endParaRPr>
          </a:p>
        </p:txBody>
      </p:sp>
      <p:sp>
        <p:nvSpPr>
          <p:cNvPr id="3" name="عنصر نائب للمحتوى 2"/>
          <p:cNvSpPr>
            <a:spLocks noGrp="1"/>
          </p:cNvSpPr>
          <p:nvPr>
            <p:ph idx="1"/>
          </p:nvPr>
        </p:nvSpPr>
        <p:spPr>
          <a:xfrm>
            <a:off x="179512" y="836712"/>
            <a:ext cx="8784976" cy="5832648"/>
          </a:xfrm>
        </p:spPr>
        <p:txBody>
          <a:bodyPr>
            <a:noAutofit/>
          </a:bodyPr>
          <a:lstStyle/>
          <a:p>
            <a:pPr marL="514350" indent="-514350" algn="just">
              <a:buFont typeface="Times New Roman" pitchFamily="18" charset="0"/>
              <a:buAutoNum type="arabicPeriod"/>
            </a:pPr>
            <a:r>
              <a:rPr lang="ar-EG" sz="2700" dirty="0"/>
              <a:t>يترتب عليه ازدياد الفروق في دخول الأفراد لأنه يؤدى إلي زيادة دخول طبقة أرباب الأعمال والتجار ولا يزيد أصحاب الدخول الثابتة أو شبه الثابتة.</a:t>
            </a:r>
            <a:endParaRPr lang="en-US" sz="2700" dirty="0"/>
          </a:p>
          <a:p>
            <a:pPr marL="514350" indent="-514350" algn="just">
              <a:buFont typeface="Times New Roman" pitchFamily="18" charset="0"/>
              <a:buAutoNum type="arabicPeriod"/>
            </a:pPr>
            <a:r>
              <a:rPr lang="ar-EG" sz="2700" dirty="0">
                <a:solidFill>
                  <a:srgbClr val="FF0000"/>
                </a:solidFill>
              </a:rPr>
              <a:t>عدم وجود ضمان لإعادة استثمار الأرباح الناتجة عن التضخم في مشروعات التنمية.</a:t>
            </a:r>
            <a:endParaRPr lang="en-US" sz="2700" dirty="0">
              <a:solidFill>
                <a:srgbClr val="FF0000"/>
              </a:solidFill>
            </a:endParaRPr>
          </a:p>
          <a:p>
            <a:pPr marL="514350" indent="-514350" algn="just">
              <a:buFont typeface="Times New Roman" pitchFamily="18" charset="0"/>
              <a:buAutoNum type="arabicPeriod"/>
            </a:pPr>
            <a:r>
              <a:rPr lang="ar-EG" sz="2700" dirty="0"/>
              <a:t>يؤدى إلي زيادة في دخول بعض الأفراد وما ترتب على ذلك من زيادة في الأنفاق .</a:t>
            </a:r>
            <a:endParaRPr lang="en-US" sz="2700" dirty="0"/>
          </a:p>
          <a:p>
            <a:pPr marL="514350" indent="-514350" algn="just">
              <a:buFont typeface="Times New Roman" pitchFamily="18" charset="0"/>
              <a:buAutoNum type="arabicPeriod"/>
            </a:pPr>
            <a:r>
              <a:rPr lang="ar-EG" sz="2700" dirty="0">
                <a:solidFill>
                  <a:srgbClr val="FF0000"/>
                </a:solidFill>
              </a:rPr>
              <a:t>تجاوز التضخم لحدود معينة قد يترتب عليه فقدان الثقة في العملة وتدهور ميزان المدفوعات بسبب الإقبال على الواردات الأجنبية.</a:t>
            </a:r>
            <a:endParaRPr lang="en-US" sz="2700" dirty="0">
              <a:solidFill>
                <a:srgbClr val="FF0000"/>
              </a:solidFill>
            </a:endParaRPr>
          </a:p>
          <a:p>
            <a:pPr marL="514350" indent="-514350" algn="just">
              <a:buFont typeface="Times New Roman" pitchFamily="18" charset="0"/>
              <a:buAutoNum type="arabicPeriod"/>
            </a:pPr>
            <a:r>
              <a:rPr lang="ar-EG" sz="2700" dirty="0"/>
              <a:t>يؤدى إلي ارتفاع مستويات أثمان المواد الغذائية الاستهلاكية وبالتالي عدم مقدرة أصحاب الدخول المتوسطة والمنخفضة على الادخار.</a:t>
            </a:r>
            <a:endParaRPr lang="en-US" sz="2700" dirty="0"/>
          </a:p>
          <a:p>
            <a:pPr marL="514350" indent="-514350" algn="just">
              <a:buFont typeface="Times New Roman" pitchFamily="18" charset="0"/>
              <a:buAutoNum type="arabicPeriod"/>
            </a:pPr>
            <a:r>
              <a:rPr lang="ar-EG" sz="2700" dirty="0">
                <a:solidFill>
                  <a:srgbClr val="FF0000"/>
                </a:solidFill>
              </a:rPr>
              <a:t>يعمل على أحجام قدوم رؤوس الأموال الأجنبية وربما هروب بعض رؤوس الأموال الوطنية إلي العالم الخارجي.</a:t>
            </a:r>
            <a:endParaRPr lang="en-US" sz="2700" dirty="0">
              <a:solidFill>
                <a:srgbClr val="FF0000"/>
              </a:solidFill>
            </a:endParaRPr>
          </a:p>
        </p:txBody>
      </p:sp>
    </p:spTree>
    <p:extLst>
      <p:ext uri="{BB962C8B-B14F-4D97-AF65-F5344CB8AC3E}">
        <p14:creationId xmlns:p14="http://schemas.microsoft.com/office/powerpoint/2010/main" val="38068022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31640" y="2967335"/>
            <a:ext cx="6552728" cy="1569660"/>
          </a:xfrm>
          <a:prstGeom prst="rect">
            <a:avLst/>
          </a:prstGeom>
        </p:spPr>
        <p:txBody>
          <a:bodyPr wrap="square">
            <a:spAutoFit/>
          </a:bodyPr>
          <a:lstStyle/>
          <a:p>
            <a:pPr algn="ctr"/>
            <a:r>
              <a:rPr lang="ar-JO" sz="6000" b="1" dirty="0">
                <a:solidFill>
                  <a:srgbClr val="0066FF"/>
                </a:solidFill>
                <a:latin typeface="Arial Unicode MS" pitchFamily="34" charset="-128"/>
                <a:cs typeface="Times New Roman" pitchFamily="18" charset="0"/>
              </a:rPr>
              <a:t>شكراً لحسن متابعتكم</a:t>
            </a:r>
            <a:r>
              <a:rPr lang="fr-FR" sz="6000" b="1" dirty="0">
                <a:latin typeface="Arial Unicode MS" pitchFamily="34" charset="-128"/>
              </a:rPr>
              <a:t> </a:t>
            </a:r>
            <a:r>
              <a:rPr lang="fr-FR" dirty="0">
                <a:latin typeface="Arial Unicode MS" pitchFamily="34" charset="-128"/>
              </a:rPr>
              <a:t/>
            </a:r>
            <a:br>
              <a:rPr lang="fr-FR" dirty="0">
                <a:latin typeface="Arial Unicode MS" pitchFamily="34" charset="-128"/>
              </a:rPr>
            </a:br>
            <a:r>
              <a:rPr lang="fr-FR" dirty="0">
                <a:latin typeface="Arial Unicode MS" pitchFamily="34" charset="-128"/>
              </a:rPr>
              <a:t/>
            </a:r>
            <a:br>
              <a:rPr lang="fr-FR" dirty="0">
                <a:latin typeface="Arial Unicode MS" pitchFamily="34" charset="-128"/>
              </a:rPr>
            </a:br>
            <a:endParaRPr lang="ar-EG" dirty="0"/>
          </a:p>
        </p:txBody>
      </p:sp>
    </p:spTree>
    <p:extLst>
      <p:ext uri="{BB962C8B-B14F-4D97-AF65-F5344CB8AC3E}">
        <p14:creationId xmlns:p14="http://schemas.microsoft.com/office/powerpoint/2010/main" val="171195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rmAutofit fontScale="90000"/>
          </a:bodyPr>
          <a:lstStyle/>
          <a:p>
            <a:r>
              <a:rPr lang="ar-EG" b="1" dirty="0">
                <a:solidFill>
                  <a:srgbClr val="00B0F0"/>
                </a:solidFill>
              </a:rPr>
              <a:t>قضية تمويل التنمية الاقتصادية</a:t>
            </a:r>
            <a:endParaRPr lang="ar-EG" dirty="0">
              <a:solidFill>
                <a:srgbClr val="FF0000"/>
              </a:solidFill>
            </a:endParaRPr>
          </a:p>
        </p:txBody>
      </p:sp>
      <p:sp>
        <p:nvSpPr>
          <p:cNvPr id="3" name="عنصر نائب للمحتوى 2"/>
          <p:cNvSpPr>
            <a:spLocks noGrp="1"/>
          </p:cNvSpPr>
          <p:nvPr>
            <p:ph idx="1"/>
          </p:nvPr>
        </p:nvSpPr>
        <p:spPr>
          <a:xfrm>
            <a:off x="179512" y="836712"/>
            <a:ext cx="8784976" cy="5832648"/>
          </a:xfrm>
        </p:spPr>
        <p:txBody>
          <a:bodyPr>
            <a:normAutofit fontScale="85000" lnSpcReduction="20000"/>
          </a:bodyPr>
          <a:lstStyle/>
          <a:p>
            <a:pPr algn="just">
              <a:defRPr/>
            </a:pPr>
            <a:r>
              <a:rPr lang="ar-EG" b="1" dirty="0">
                <a:solidFill>
                  <a:srgbClr val="FF0000"/>
                </a:solidFill>
                <a:latin typeface="Arial Unicode MS" pitchFamily="34" charset="-128"/>
                <a:cs typeface="Times New Roman" pitchFamily="18" charset="0"/>
              </a:rPr>
              <a:t> </a:t>
            </a:r>
            <a:r>
              <a:rPr lang="ar-EG" b="1" dirty="0">
                <a:solidFill>
                  <a:srgbClr val="FF0000"/>
                </a:solidFill>
                <a:latin typeface="Arial Unicode MS" pitchFamily="34" charset="-128"/>
                <a:cs typeface="Times New Roman" pitchFamily="18" charset="0"/>
              </a:rPr>
              <a:t> </a:t>
            </a:r>
            <a:r>
              <a:rPr lang="ar-EG" b="1" dirty="0">
                <a:solidFill>
                  <a:srgbClr val="FF0000"/>
                </a:solidFill>
              </a:rPr>
              <a:t>أن أهم عقبة تعوق عملية التنمية في الدول النامية هي:</a:t>
            </a:r>
          </a:p>
          <a:p>
            <a:pPr marL="0" indent="0" algn="just">
              <a:buNone/>
              <a:defRPr/>
            </a:pPr>
            <a:r>
              <a:rPr lang="ar-EG" dirty="0"/>
              <a:t>    افتقارها إلي الموارد الحقيقية اللازمة لتكوين رؤوس الأموال، وسبب ذلك أن الطلب على رأس المال يحكمه الميل إلي الاستثمار والذى يتحدد بسعة السوق، وأن عرض رأس المال تحكمه الرغبة والمقدرة على الادخار، وبما أن الدخول منخفضة فإن القدرة على الادخار تكون منخفضة، وبدأ الاقتصاديون التركيز على مجموع إنتاجية العامل، حيث أن الزيادة في الإنتاج ليست كلها ناتجة عن الزيادة في كم المدخلات، وتحدثوا عن النمو الناتج عن التغيير في النوع وليس في الكم.</a:t>
            </a:r>
            <a:endParaRPr lang="en-US" dirty="0"/>
          </a:p>
          <a:p>
            <a:pPr marL="0" indent="0" algn="just">
              <a:buNone/>
              <a:defRPr/>
            </a:pPr>
            <a:r>
              <a:rPr lang="ar-EG" b="1" dirty="0">
                <a:solidFill>
                  <a:srgbClr val="FF0000"/>
                </a:solidFill>
              </a:rPr>
              <a:t>ووجد أن الأسباب الرئيسية وراء معظم الزيادة في الإنتاج ترجع إلي:-</a:t>
            </a:r>
            <a:endParaRPr lang="en-US" b="1" dirty="0">
              <a:solidFill>
                <a:srgbClr val="FF0000"/>
              </a:solidFill>
            </a:endParaRPr>
          </a:p>
          <a:p>
            <a:pPr marL="0" indent="0" algn="just">
              <a:buNone/>
              <a:defRPr/>
            </a:pPr>
            <a:r>
              <a:rPr lang="ar-EG" dirty="0"/>
              <a:t>أ- التحسن في نوعية عنصر العمل نتيجة للتعليم والتدريب والخبرة.</a:t>
            </a:r>
            <a:endParaRPr lang="en-US" dirty="0"/>
          </a:p>
          <a:p>
            <a:pPr marL="0" indent="0" algn="just">
              <a:buNone/>
              <a:defRPr/>
            </a:pPr>
            <a:r>
              <a:rPr lang="ar-EG" dirty="0"/>
              <a:t>ب- إعادة تخصيص الموارد</a:t>
            </a:r>
            <a:endParaRPr lang="en-US" dirty="0"/>
          </a:p>
          <a:p>
            <a:pPr marL="0" indent="0" algn="just">
              <a:buNone/>
              <a:defRPr/>
            </a:pPr>
            <a:r>
              <a:rPr lang="ar-EG" dirty="0"/>
              <a:t>جـ- اقتصاديات الحجم وما يترتب عليها من وفورات السعة</a:t>
            </a:r>
            <a:endParaRPr lang="en-US" dirty="0"/>
          </a:p>
          <a:p>
            <a:pPr marL="0" indent="0" algn="just">
              <a:buNone/>
              <a:defRPr/>
            </a:pPr>
            <a:r>
              <a:rPr lang="ar-EG" dirty="0"/>
              <a:t>د- تحسين سبل الإنتاج نتيجة للتقدم التكنولوجي</a:t>
            </a:r>
            <a:endParaRPr lang="en-US" dirty="0"/>
          </a:p>
          <a:p>
            <a:pPr marL="0" indent="0" algn="just">
              <a:buNone/>
              <a:defRPr/>
            </a:pPr>
            <a:r>
              <a:rPr lang="ar-EG" dirty="0"/>
              <a:t>وأن الزيادة في رأس المال في الدول النامية عامة تسهم بحوالي 25% من معدل النمو.</a:t>
            </a:r>
            <a:endParaRPr lang="en-US" dirty="0"/>
          </a:p>
        </p:txBody>
      </p:sp>
    </p:spTree>
    <p:extLst>
      <p:ext uri="{BB962C8B-B14F-4D97-AF65-F5344CB8AC3E}">
        <p14:creationId xmlns:p14="http://schemas.microsoft.com/office/powerpoint/2010/main" val="2800206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07504" y="274638"/>
            <a:ext cx="9036496" cy="490066"/>
          </a:xfrm>
        </p:spPr>
        <p:txBody>
          <a:bodyPr>
            <a:noAutofit/>
          </a:bodyPr>
          <a:lstStyle/>
          <a:p>
            <a:r>
              <a:rPr lang="ar-EG" sz="3200" b="1" dirty="0">
                <a:solidFill>
                  <a:srgbClr val="FF0000"/>
                </a:solidFill>
              </a:rPr>
              <a:t>أسباب زيادة كفاءة الاستثمارات في بعض الدول عنها في دول </a:t>
            </a:r>
            <a:r>
              <a:rPr lang="ar-EG" sz="3200" b="1" dirty="0" smtClean="0">
                <a:solidFill>
                  <a:srgbClr val="FF0000"/>
                </a:solidFill>
              </a:rPr>
              <a:t>أخري</a:t>
            </a:r>
            <a:endParaRPr lang="en-US" sz="3200" dirty="0"/>
          </a:p>
        </p:txBody>
      </p:sp>
      <p:sp>
        <p:nvSpPr>
          <p:cNvPr id="3" name="عنصر نائب للمحتوى 2"/>
          <p:cNvSpPr>
            <a:spLocks noGrp="1"/>
          </p:cNvSpPr>
          <p:nvPr>
            <p:ph idx="1"/>
          </p:nvPr>
        </p:nvSpPr>
        <p:spPr>
          <a:xfrm>
            <a:off x="179512" y="836712"/>
            <a:ext cx="8784976" cy="5760640"/>
          </a:xfrm>
        </p:spPr>
        <p:txBody>
          <a:bodyPr>
            <a:noAutofit/>
          </a:bodyPr>
          <a:lstStyle/>
          <a:p>
            <a:pPr marL="0" indent="0">
              <a:buNone/>
            </a:pPr>
            <a:r>
              <a:rPr lang="ar-EG" sz="2600" dirty="0"/>
              <a:t>1- اختلاف سياسات الاستثمار بين الدول المختلفة.</a:t>
            </a:r>
            <a:r>
              <a:rPr lang="en-US" sz="2600" dirty="0"/>
              <a:t/>
            </a:r>
            <a:br>
              <a:rPr lang="en-US" sz="2600" dirty="0"/>
            </a:br>
            <a:r>
              <a:rPr lang="ar-EG" sz="2600" dirty="0"/>
              <a:t>2- التباين في مناخ الاستثمار</a:t>
            </a:r>
            <a:r>
              <a:rPr lang="en-US" sz="2600" dirty="0"/>
              <a:t>.</a:t>
            </a:r>
            <a:br>
              <a:rPr lang="en-US" sz="2600" dirty="0"/>
            </a:br>
            <a:r>
              <a:rPr lang="ar-EG" sz="2600" dirty="0"/>
              <a:t>3- مدي ملائمة أو عدم ملائمة الأوضاع الاجتماعية السائدة للاستثمارات.</a:t>
            </a:r>
            <a:r>
              <a:rPr lang="en-US" sz="2600" dirty="0"/>
              <a:t/>
            </a:r>
            <a:br>
              <a:rPr lang="en-US" sz="2600" dirty="0"/>
            </a:br>
            <a:r>
              <a:rPr lang="ar-EG" sz="2600" b="1" dirty="0">
                <a:solidFill>
                  <a:srgbClr val="00B0F0"/>
                </a:solidFill>
              </a:rPr>
              <a:t>القطاعات الأربعة التي توزيع عليها الاستثمارات في الدول المتقدمة هي:</a:t>
            </a:r>
            <a:r>
              <a:rPr lang="en-US" sz="2600" dirty="0">
                <a:solidFill>
                  <a:srgbClr val="00B0F0"/>
                </a:solidFill>
              </a:rPr>
              <a:t/>
            </a:r>
            <a:br>
              <a:rPr lang="en-US" sz="2600" dirty="0">
                <a:solidFill>
                  <a:srgbClr val="00B0F0"/>
                </a:solidFill>
              </a:rPr>
            </a:br>
            <a:r>
              <a:rPr lang="ar-EG" sz="2600" b="1" dirty="0"/>
              <a:t>أ- </a:t>
            </a:r>
            <a:r>
              <a:rPr lang="ar-EG" sz="2600" b="1" dirty="0">
                <a:solidFill>
                  <a:srgbClr val="FF0000"/>
                </a:solidFill>
              </a:rPr>
              <a:t>الإسكان</a:t>
            </a:r>
            <a:r>
              <a:rPr lang="ar-EG" sz="2600" b="1" dirty="0"/>
              <a:t>: </a:t>
            </a:r>
            <a:r>
              <a:rPr lang="ar-EG" sz="2600" dirty="0"/>
              <a:t>ويتعين على الدولة أن توجه </a:t>
            </a:r>
            <a:r>
              <a:rPr lang="ar-EG" sz="2600" dirty="0">
                <a:solidFill>
                  <a:srgbClr val="0066FF"/>
                </a:solidFill>
              </a:rPr>
              <a:t>20% </a:t>
            </a:r>
            <a:r>
              <a:rPr lang="ar-EG" sz="2600" dirty="0"/>
              <a:t>من استثماراتها نحو هذا القطاع، وتزيد تلك النسبة في الدول التي تعانى من الضغط السكاني.</a:t>
            </a:r>
            <a:r>
              <a:rPr lang="en-US" sz="2600" dirty="0"/>
              <a:t/>
            </a:r>
            <a:br>
              <a:rPr lang="en-US" sz="2600" dirty="0"/>
            </a:br>
            <a:r>
              <a:rPr lang="ar-EG" sz="2600" b="1" dirty="0"/>
              <a:t>ب- </a:t>
            </a:r>
            <a:r>
              <a:rPr lang="ar-EG" sz="2600" b="1" dirty="0">
                <a:solidFill>
                  <a:srgbClr val="FF0000"/>
                </a:solidFill>
              </a:rPr>
              <a:t>المشروعات العامة</a:t>
            </a:r>
            <a:r>
              <a:rPr lang="ar-EG" sz="2600" b="1" dirty="0"/>
              <a:t>:</a:t>
            </a:r>
            <a:r>
              <a:rPr lang="ar-EG" sz="2600" dirty="0"/>
              <a:t> وهي تتمثل في شبكة الطرق والكباري والمواصلات والقوى المحركة ومحطات المياه والمستشفيات (مشروعات البنية التحتية) حيث تخطي بحوالي </a:t>
            </a:r>
            <a:r>
              <a:rPr lang="ar-EG" sz="2600" dirty="0">
                <a:solidFill>
                  <a:srgbClr val="0066FF"/>
                </a:solidFill>
              </a:rPr>
              <a:t>40% </a:t>
            </a:r>
            <a:r>
              <a:rPr lang="ar-EG" sz="2600" dirty="0"/>
              <a:t>من رأس المال.</a:t>
            </a:r>
            <a:r>
              <a:rPr lang="en-US" sz="2600" dirty="0"/>
              <a:t/>
            </a:r>
            <a:br>
              <a:rPr lang="en-US" sz="2600" dirty="0"/>
            </a:br>
            <a:r>
              <a:rPr lang="ar-EG" sz="2600" b="1" dirty="0"/>
              <a:t>ج- </a:t>
            </a:r>
            <a:r>
              <a:rPr lang="ar-EG" sz="2600" b="1" dirty="0">
                <a:solidFill>
                  <a:srgbClr val="FF0000"/>
                </a:solidFill>
              </a:rPr>
              <a:t>المخزون السلعي</a:t>
            </a:r>
            <a:r>
              <a:rPr lang="ar-EG" sz="2600" b="1" dirty="0"/>
              <a:t>: </a:t>
            </a:r>
            <a:r>
              <a:rPr lang="ar-EG" sz="2600" dirty="0"/>
              <a:t>وهو يتمثل في مستلزمات الإنتاج المختلفة سواء كانت منتجات أولية ووقود، وقطع غيار، ومنتج نهائي، وهي تشكل </a:t>
            </a:r>
            <a:r>
              <a:rPr lang="ar-EG" sz="2600" dirty="0">
                <a:solidFill>
                  <a:srgbClr val="0066FF"/>
                </a:solidFill>
              </a:rPr>
              <a:t>10-12% </a:t>
            </a:r>
            <a:r>
              <a:rPr lang="ar-EG" sz="2600" dirty="0"/>
              <a:t>من جملة الاستثمارات.</a:t>
            </a:r>
            <a:r>
              <a:rPr lang="en-US" sz="2600" dirty="0"/>
              <a:t/>
            </a:r>
            <a:br>
              <a:rPr lang="en-US" sz="2600" dirty="0"/>
            </a:br>
            <a:r>
              <a:rPr lang="ar-EG" sz="2600" b="1" dirty="0"/>
              <a:t>د-</a:t>
            </a:r>
            <a:r>
              <a:rPr lang="ar-EG" sz="2600" dirty="0"/>
              <a:t> </a:t>
            </a:r>
            <a:r>
              <a:rPr lang="ar-EG" sz="2600" b="1" dirty="0">
                <a:solidFill>
                  <a:srgbClr val="FF0000"/>
                </a:solidFill>
              </a:rPr>
              <a:t>التشييد: </a:t>
            </a:r>
            <a:r>
              <a:rPr lang="ar-EG" sz="2600" dirty="0"/>
              <a:t>وهو عبارة عن نصف أو ثلثي رأس المال الثابت في الصناعة، لذا فإن أي نقص في الاستثمارات الخاصة بالتشييد فإنه يمثل اختناق في عملية النمو.</a:t>
            </a:r>
            <a:endParaRPr lang="en-US" sz="2600" dirty="0"/>
          </a:p>
        </p:txBody>
      </p:sp>
    </p:spTree>
    <p:extLst>
      <p:ext uri="{BB962C8B-B14F-4D97-AF65-F5344CB8AC3E}">
        <p14:creationId xmlns:p14="http://schemas.microsoft.com/office/powerpoint/2010/main" val="3705777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90066"/>
          </a:xfrm>
        </p:spPr>
        <p:txBody>
          <a:bodyPr>
            <a:noAutofit/>
          </a:bodyPr>
          <a:lstStyle/>
          <a:p>
            <a:r>
              <a:rPr lang="ar-EG" sz="3600" b="1" dirty="0">
                <a:solidFill>
                  <a:srgbClr val="FF0000"/>
                </a:solidFill>
              </a:rPr>
              <a:t>تمويل عملية تكوين رأس المال</a:t>
            </a:r>
            <a:endParaRPr lang="en-US" sz="3600" dirty="0"/>
          </a:p>
        </p:txBody>
      </p:sp>
      <p:sp>
        <p:nvSpPr>
          <p:cNvPr id="3" name="عنصر نائب للمحتوى 2"/>
          <p:cNvSpPr>
            <a:spLocks noGrp="1"/>
          </p:cNvSpPr>
          <p:nvPr>
            <p:ph idx="1"/>
          </p:nvPr>
        </p:nvSpPr>
        <p:spPr>
          <a:xfrm>
            <a:off x="467544" y="1052736"/>
            <a:ext cx="8352928" cy="5544616"/>
          </a:xfrm>
        </p:spPr>
        <p:txBody>
          <a:bodyPr>
            <a:noAutofit/>
          </a:bodyPr>
          <a:lstStyle/>
          <a:p>
            <a:pPr algn="just">
              <a:defRPr/>
            </a:pPr>
            <a:r>
              <a:rPr lang="ar-EG" sz="2800" dirty="0"/>
              <a:t>من أين تحصل الدول النامية على الأموال المطلوبة لعملية التنمية؟</a:t>
            </a:r>
          </a:p>
          <a:p>
            <a:pPr algn="just">
              <a:defRPr/>
            </a:pPr>
            <a:r>
              <a:rPr lang="ar-EG" sz="2800" dirty="0"/>
              <a:t>كيف تتم عملية تكوين رأس المال؟</a:t>
            </a:r>
            <a:endParaRPr lang="en-US" sz="2800" dirty="0"/>
          </a:p>
          <a:p>
            <a:pPr marL="0" indent="0" algn="just">
              <a:buNone/>
              <a:defRPr/>
            </a:pPr>
            <a:r>
              <a:rPr lang="ar-EG" sz="2800" b="1" dirty="0">
                <a:solidFill>
                  <a:srgbClr val="0066FF"/>
                </a:solidFill>
              </a:rPr>
              <a:t>أولاً: الموارد المحلية: يتكون مصادر التمويل المحلي من:</a:t>
            </a:r>
            <a:endParaRPr lang="en-US" sz="2800" dirty="0">
              <a:solidFill>
                <a:srgbClr val="0066FF"/>
              </a:solidFill>
            </a:endParaRPr>
          </a:p>
          <a:p>
            <a:pPr marL="0" indent="0" algn="just">
              <a:buNone/>
              <a:defRPr/>
            </a:pPr>
            <a:r>
              <a:rPr lang="ar-EG" sz="2800" dirty="0"/>
              <a:t>1- </a:t>
            </a:r>
            <a:r>
              <a:rPr lang="ar-EG" sz="2800" b="1" dirty="0">
                <a:solidFill>
                  <a:srgbClr val="0066FF"/>
                </a:solidFill>
              </a:rPr>
              <a:t>الادخار الاختياري: </a:t>
            </a:r>
            <a:r>
              <a:rPr lang="ar-EG" sz="2800" dirty="0"/>
              <a:t>وهو ما يقوم به الأفراد والهيئات والمؤسسات طواعية وبمحض رغباتهم.</a:t>
            </a:r>
            <a:endParaRPr lang="en-US" sz="2800" dirty="0"/>
          </a:p>
          <a:p>
            <a:pPr marL="0" indent="0" algn="just">
              <a:buNone/>
              <a:defRPr/>
            </a:pPr>
            <a:r>
              <a:rPr lang="ar-EG" sz="2800" dirty="0"/>
              <a:t>2- </a:t>
            </a:r>
            <a:r>
              <a:rPr lang="ar-EG" sz="2800" b="1" dirty="0">
                <a:solidFill>
                  <a:srgbClr val="0066FF"/>
                </a:solidFill>
              </a:rPr>
              <a:t>الادخار الإجباري: </a:t>
            </a:r>
            <a:r>
              <a:rPr lang="ar-EG" sz="2800" dirty="0"/>
              <a:t>هو ما يفرض على الأفراد من قبل قوة خارجية عن إرادتهم.</a:t>
            </a:r>
            <a:endParaRPr lang="en-US" sz="2800" dirty="0"/>
          </a:p>
          <a:p>
            <a:pPr marL="0" indent="0" algn="just">
              <a:buNone/>
              <a:defRPr/>
            </a:pPr>
            <a:r>
              <a:rPr lang="ar-EG" sz="2800" b="1" dirty="0">
                <a:solidFill>
                  <a:srgbClr val="0066FF"/>
                </a:solidFill>
              </a:rPr>
              <a:t>مصادر المدخرات المحلية:</a:t>
            </a:r>
            <a:endParaRPr lang="en-US" sz="2800" dirty="0">
              <a:solidFill>
                <a:srgbClr val="0066FF"/>
              </a:solidFill>
            </a:endParaRPr>
          </a:p>
          <a:p>
            <a:pPr marL="0" indent="0" algn="just">
              <a:buNone/>
              <a:defRPr/>
            </a:pPr>
            <a:r>
              <a:rPr lang="ar-EG" sz="2800" dirty="0"/>
              <a:t>1- مدخرات القطاع العائلي.</a:t>
            </a:r>
            <a:endParaRPr lang="en-US" sz="2800" dirty="0"/>
          </a:p>
          <a:p>
            <a:pPr marL="0" indent="0" algn="just">
              <a:buNone/>
              <a:defRPr/>
            </a:pPr>
            <a:r>
              <a:rPr lang="ar-EG" sz="2800" dirty="0"/>
              <a:t>2- مدخرات قطاع الأعمال الخاص.</a:t>
            </a:r>
            <a:endParaRPr lang="en-US" sz="2800" dirty="0"/>
          </a:p>
        </p:txBody>
      </p:sp>
    </p:spTree>
    <p:extLst>
      <p:ext uri="{BB962C8B-B14F-4D97-AF65-F5344CB8AC3E}">
        <p14:creationId xmlns:p14="http://schemas.microsoft.com/office/powerpoint/2010/main" val="2540653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4638"/>
            <a:ext cx="8424936" cy="706090"/>
          </a:xfrm>
        </p:spPr>
        <p:txBody>
          <a:bodyPr>
            <a:normAutofit/>
          </a:bodyPr>
          <a:lstStyle/>
          <a:p>
            <a:r>
              <a:rPr lang="ar-EG" sz="4000" b="1" dirty="0">
                <a:solidFill>
                  <a:srgbClr val="0066FF"/>
                </a:solidFill>
              </a:rPr>
              <a:t>أولا: مدخرات القطاع العائلي</a:t>
            </a:r>
            <a:endParaRPr lang="en-US" dirty="0"/>
          </a:p>
        </p:txBody>
      </p:sp>
      <p:sp>
        <p:nvSpPr>
          <p:cNvPr id="3" name="عنصر نائب للمحتوى 2"/>
          <p:cNvSpPr>
            <a:spLocks noGrp="1"/>
          </p:cNvSpPr>
          <p:nvPr>
            <p:ph idx="1"/>
          </p:nvPr>
        </p:nvSpPr>
        <p:spPr>
          <a:xfrm>
            <a:off x="323528" y="980728"/>
            <a:ext cx="8640960" cy="5616624"/>
          </a:xfrm>
        </p:spPr>
        <p:txBody>
          <a:bodyPr>
            <a:noAutofit/>
          </a:bodyPr>
          <a:lstStyle/>
          <a:p>
            <a:pPr marL="0" indent="0" algn="just">
              <a:buNone/>
            </a:pPr>
            <a:r>
              <a:rPr lang="ar-EG" sz="2600" dirty="0"/>
              <a:t>وهي تمثل الفرق بين الدخل المتاح وبين الإنفاق على أوجه الاستهلاك المختلفة.</a:t>
            </a:r>
            <a:endParaRPr lang="en-US" sz="2600" dirty="0"/>
          </a:p>
          <a:p>
            <a:pPr marL="0" indent="0" algn="just">
              <a:buNone/>
            </a:pPr>
            <a:r>
              <a:rPr lang="ar-EG" sz="2600" dirty="0"/>
              <a:t>- وتمثل مصادر الادخار في القطاع العائلي في:</a:t>
            </a:r>
            <a:endParaRPr lang="en-US" sz="2600" dirty="0"/>
          </a:p>
          <a:p>
            <a:pPr marL="0" indent="0" algn="just">
              <a:buNone/>
            </a:pPr>
            <a:r>
              <a:rPr lang="ar-EG" sz="2600" dirty="0"/>
              <a:t>أ- </a:t>
            </a:r>
            <a:r>
              <a:rPr lang="ar-EG" sz="2600" b="1" dirty="0">
                <a:solidFill>
                  <a:srgbClr val="FF0000"/>
                </a:solidFill>
              </a:rPr>
              <a:t>المدخرات التعاقدية: </a:t>
            </a:r>
            <a:r>
              <a:rPr lang="ar-EG" sz="2600" dirty="0"/>
              <a:t>مثل (أقساط التأمين – المعاشات - حصيلة الصناديق المختلفة).</a:t>
            </a:r>
            <a:endParaRPr lang="en-US" sz="2600" dirty="0"/>
          </a:p>
          <a:p>
            <a:pPr marL="0" indent="0" algn="just">
              <a:buNone/>
            </a:pPr>
            <a:r>
              <a:rPr lang="ar-EG" sz="2600" dirty="0"/>
              <a:t>ب- </a:t>
            </a:r>
            <a:r>
              <a:rPr lang="ar-EG" sz="2600" b="1" dirty="0">
                <a:solidFill>
                  <a:srgbClr val="FF0000"/>
                </a:solidFill>
              </a:rPr>
              <a:t>الزيادة في الأصول النقدية الخاصة بالأفراد: </a:t>
            </a:r>
            <a:r>
              <a:rPr lang="ar-EG" sz="2600" dirty="0"/>
              <a:t>مثل (الحلي – المجوهرات – الودائع في البنوك – الأسهم في الشركات أو الأسواق المالية).</a:t>
            </a:r>
            <a:endParaRPr lang="en-US" sz="2600" dirty="0"/>
          </a:p>
          <a:p>
            <a:pPr marL="0" indent="0" algn="just">
              <a:buNone/>
            </a:pPr>
            <a:r>
              <a:rPr lang="ar-EG" sz="2600" dirty="0"/>
              <a:t>جـ- </a:t>
            </a:r>
            <a:r>
              <a:rPr lang="ar-EG" sz="2600" b="1" dirty="0">
                <a:solidFill>
                  <a:srgbClr val="FF0000"/>
                </a:solidFill>
              </a:rPr>
              <a:t>الاستثمار المباشر</a:t>
            </a:r>
            <a:r>
              <a:rPr lang="ar-EG" sz="2600" b="1" dirty="0"/>
              <a:t>: </a:t>
            </a:r>
            <a:r>
              <a:rPr lang="ar-EG" sz="2600" dirty="0"/>
              <a:t>مثل اقتناء الأراضي والمزارع والمتاجر والمساكن.</a:t>
            </a:r>
            <a:endParaRPr lang="en-US" sz="2600" dirty="0"/>
          </a:p>
          <a:p>
            <a:pPr marL="0" indent="0" algn="just">
              <a:buNone/>
            </a:pPr>
            <a:r>
              <a:rPr lang="ar-EG" sz="2600" dirty="0"/>
              <a:t>د- </a:t>
            </a:r>
            <a:r>
              <a:rPr lang="ar-EG" sz="2600" b="1" dirty="0">
                <a:solidFill>
                  <a:srgbClr val="FF0000"/>
                </a:solidFill>
              </a:rPr>
              <a:t>سداد الديون ومقابلة التزامات سابقة</a:t>
            </a:r>
            <a:endParaRPr lang="en-US" sz="2600" b="1" dirty="0">
              <a:solidFill>
                <a:srgbClr val="FF0000"/>
              </a:solidFill>
            </a:endParaRPr>
          </a:p>
          <a:p>
            <a:pPr marL="0" indent="0" algn="just">
              <a:buNone/>
            </a:pPr>
            <a:r>
              <a:rPr lang="ar-EG" sz="2600" b="1" dirty="0">
                <a:solidFill>
                  <a:srgbClr val="0066FF"/>
                </a:solidFill>
              </a:rPr>
              <a:t>العوامل التي تؤثر على مدخرات القطاع العائلي:</a:t>
            </a:r>
          </a:p>
          <a:p>
            <a:pPr marL="0" indent="0">
              <a:buNone/>
            </a:pPr>
            <a:r>
              <a:rPr lang="ar-EG" sz="2600" dirty="0"/>
              <a:t>أ- حجم الدخل.                                       ب- درجة تركيز وتوزيع الدخل.</a:t>
            </a:r>
            <a:endParaRPr lang="en-US" sz="2600" dirty="0"/>
          </a:p>
          <a:p>
            <a:pPr marL="0" indent="0">
              <a:buNone/>
            </a:pPr>
            <a:r>
              <a:rPr lang="ar-EG" sz="2600" dirty="0"/>
              <a:t>ج- مجموعة عوامل اقتصادية أخرى.              د- عوامل جغرافية واجتماعية.</a:t>
            </a:r>
          </a:p>
          <a:p>
            <a:pPr marL="0" indent="0" algn="ctr">
              <a:buNone/>
            </a:pPr>
            <a:r>
              <a:rPr lang="ar-EG" sz="2600" b="1" dirty="0">
                <a:solidFill>
                  <a:srgbClr val="0066FF"/>
                </a:solidFill>
              </a:rPr>
              <a:t>شرح هذه العوامل كما بمذكرة المقرر</a:t>
            </a:r>
            <a:endParaRPr lang="en-US" sz="2600" b="1" dirty="0">
              <a:solidFill>
                <a:srgbClr val="0066FF"/>
              </a:solidFill>
            </a:endParaRPr>
          </a:p>
        </p:txBody>
      </p:sp>
    </p:spTree>
    <p:extLst>
      <p:ext uri="{BB962C8B-B14F-4D97-AF65-F5344CB8AC3E}">
        <p14:creationId xmlns:p14="http://schemas.microsoft.com/office/powerpoint/2010/main" val="2206928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4638"/>
            <a:ext cx="8424936" cy="706090"/>
          </a:xfrm>
        </p:spPr>
        <p:txBody>
          <a:bodyPr>
            <a:normAutofit fontScale="90000"/>
          </a:bodyPr>
          <a:lstStyle/>
          <a:p>
            <a:r>
              <a:rPr lang="ar-EG" sz="3600" b="1" dirty="0">
                <a:solidFill>
                  <a:srgbClr val="0066FF"/>
                </a:solidFill>
              </a:rPr>
              <a:t>الوسائل المتبعة لتنمية مدخرات القطاع العائلي في الدول النامية</a:t>
            </a:r>
            <a:endParaRPr lang="en-US" sz="3600" b="1" dirty="0">
              <a:solidFill>
                <a:srgbClr val="00B0F0"/>
              </a:solidFill>
            </a:endParaRPr>
          </a:p>
        </p:txBody>
      </p:sp>
      <p:sp>
        <p:nvSpPr>
          <p:cNvPr id="3" name="عنصر نائب للمحتوى 2"/>
          <p:cNvSpPr>
            <a:spLocks noGrp="1"/>
          </p:cNvSpPr>
          <p:nvPr>
            <p:ph idx="1"/>
          </p:nvPr>
        </p:nvSpPr>
        <p:spPr>
          <a:xfrm>
            <a:off x="251520" y="980728"/>
            <a:ext cx="8712968" cy="5616624"/>
          </a:xfrm>
        </p:spPr>
        <p:txBody>
          <a:bodyPr>
            <a:noAutofit/>
          </a:bodyPr>
          <a:lstStyle/>
          <a:p>
            <a:pPr marL="514350" indent="-514350" algn="just">
              <a:buFont typeface="Times New Roman" pitchFamily="18" charset="0"/>
              <a:buAutoNum type="arabicPeriod"/>
            </a:pPr>
            <a:r>
              <a:rPr lang="ar-EG" sz="2700" dirty="0">
                <a:solidFill>
                  <a:srgbClr val="FF0000"/>
                </a:solidFill>
              </a:rPr>
              <a:t>التوسع في إقامة المؤسسات الادخارية (صناديق البريد - شركات الائتمان الزراعية – المصارف – البنوك الإسلامية – شركات ابناء التعاونية).</a:t>
            </a:r>
            <a:endParaRPr lang="en-US" sz="2700" dirty="0">
              <a:solidFill>
                <a:srgbClr val="FF0000"/>
              </a:solidFill>
            </a:endParaRPr>
          </a:p>
          <a:p>
            <a:pPr marL="514350" indent="-514350" algn="just">
              <a:buFont typeface="Times New Roman" pitchFamily="18" charset="0"/>
              <a:buAutoNum type="arabicPeriod"/>
            </a:pPr>
            <a:r>
              <a:rPr lang="ar-EG" sz="2700" dirty="0"/>
              <a:t>إسهام الحكومة في إيجاد حل إلي ما تتعرض له البنوك في إدارة الحسابات الصغيرة.</a:t>
            </a:r>
            <a:endParaRPr lang="en-US" sz="2700" dirty="0"/>
          </a:p>
          <a:p>
            <a:pPr marL="514350" indent="-514350" algn="just">
              <a:buFont typeface="Times New Roman" pitchFamily="18" charset="0"/>
              <a:buAutoNum type="arabicPeriod"/>
            </a:pPr>
            <a:r>
              <a:rPr lang="ar-EG" sz="2700" dirty="0">
                <a:solidFill>
                  <a:srgbClr val="FF0000"/>
                </a:solidFill>
              </a:rPr>
              <a:t>أن تساهم السياسة المالية عن طريق التميز الضريبي في تشجيع المدخرات إلي قطاعات مهينة.</a:t>
            </a:r>
            <a:endParaRPr lang="en-US" sz="2700" dirty="0">
              <a:solidFill>
                <a:srgbClr val="FF0000"/>
              </a:solidFill>
            </a:endParaRPr>
          </a:p>
          <a:p>
            <a:pPr marL="514350" indent="-514350" algn="just">
              <a:buFont typeface="Times New Roman" pitchFamily="18" charset="0"/>
              <a:buAutoNum type="arabicPeriod"/>
            </a:pPr>
            <a:r>
              <a:rPr lang="ar-EG" sz="2700" dirty="0"/>
              <a:t>العمل على مكافحة وضبط التضخم الذى يؤدى إلي انهيار القيمة الحقيقية للمدخرات.</a:t>
            </a:r>
            <a:endParaRPr lang="en-US" sz="2700" dirty="0"/>
          </a:p>
          <a:p>
            <a:pPr marL="514350" indent="-514350" algn="just">
              <a:buFont typeface="Times New Roman" pitchFamily="18" charset="0"/>
              <a:buAutoNum type="arabicPeriod"/>
            </a:pPr>
            <a:r>
              <a:rPr lang="ar-EG" sz="2700" dirty="0">
                <a:solidFill>
                  <a:srgbClr val="FF0000"/>
                </a:solidFill>
              </a:rPr>
              <a:t>رفع أسعار الفائدة مع مراعاة عدم تأثير ذلك على الاستثمار.</a:t>
            </a:r>
            <a:endParaRPr lang="en-US" sz="2700" dirty="0">
              <a:solidFill>
                <a:srgbClr val="FF0000"/>
              </a:solidFill>
            </a:endParaRPr>
          </a:p>
          <a:p>
            <a:pPr marL="514350" indent="-514350" algn="just">
              <a:buFont typeface="Times New Roman" pitchFamily="18" charset="0"/>
              <a:buAutoNum type="arabicPeriod"/>
            </a:pPr>
            <a:r>
              <a:rPr lang="ar-EG" sz="2700" dirty="0"/>
              <a:t>تعدد الأوعية الادخارية التي تعمل على جذب المدخرات مثل (شهادات الاستثمار- شهادات الادخار - أذون الخزانة - سندات التنمية بالعملة الوطنية وبعض العملات الأجنبية).</a:t>
            </a:r>
            <a:endParaRPr lang="en-US" sz="2700" dirty="0"/>
          </a:p>
        </p:txBody>
      </p:sp>
    </p:spTree>
    <p:extLst>
      <p:ext uri="{BB962C8B-B14F-4D97-AF65-F5344CB8AC3E}">
        <p14:creationId xmlns:p14="http://schemas.microsoft.com/office/powerpoint/2010/main" val="2818994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74638"/>
            <a:ext cx="8784976" cy="562074"/>
          </a:xfrm>
        </p:spPr>
        <p:txBody>
          <a:bodyPr>
            <a:noAutofit/>
          </a:bodyPr>
          <a:lstStyle/>
          <a:p>
            <a:r>
              <a:rPr lang="ar-EG" sz="3600" b="1" dirty="0">
                <a:solidFill>
                  <a:srgbClr val="0066FF"/>
                </a:solidFill>
              </a:rPr>
              <a:t>ثانيا: مدخرات قطاع الأعمال الخاص</a:t>
            </a:r>
            <a:endParaRPr lang="en-US" sz="3600" dirty="0">
              <a:solidFill>
                <a:srgbClr val="00B0F0"/>
              </a:solidFill>
            </a:endParaRPr>
          </a:p>
        </p:txBody>
      </p:sp>
      <p:sp>
        <p:nvSpPr>
          <p:cNvPr id="3" name="عنصر نائب للمحتوى 2"/>
          <p:cNvSpPr>
            <a:spLocks noGrp="1"/>
          </p:cNvSpPr>
          <p:nvPr>
            <p:ph idx="1"/>
          </p:nvPr>
        </p:nvSpPr>
        <p:spPr>
          <a:xfrm>
            <a:off x="179512" y="980728"/>
            <a:ext cx="8856984" cy="5616624"/>
          </a:xfrm>
        </p:spPr>
        <p:txBody>
          <a:bodyPr>
            <a:noAutofit/>
          </a:bodyPr>
          <a:lstStyle/>
          <a:p>
            <a:pPr marL="0" indent="0" algn="just">
              <a:buNone/>
            </a:pPr>
            <a:r>
              <a:rPr lang="ar-EG" sz="2400" dirty="0"/>
              <a:t>وهو ما تقوم بادخاره المنشآت والشركات الزراعية والصناعية والتجارية</a:t>
            </a:r>
          </a:p>
          <a:p>
            <a:pPr marL="0" indent="0" algn="just">
              <a:buNone/>
            </a:pPr>
            <a:r>
              <a:rPr lang="ar-EG" sz="2400" dirty="0"/>
              <a:t> والخدمية وهو يتوقف على:</a:t>
            </a:r>
          </a:p>
          <a:p>
            <a:pPr marL="0" indent="0" algn="just">
              <a:buNone/>
            </a:pPr>
            <a:r>
              <a:rPr lang="ar-EG" sz="2400" dirty="0"/>
              <a:t>1- </a:t>
            </a:r>
            <a:r>
              <a:rPr lang="ar-EG" sz="2400" b="1" dirty="0">
                <a:solidFill>
                  <a:srgbClr val="FF0000"/>
                </a:solidFill>
              </a:rPr>
              <a:t>الأرباح المحققة:</a:t>
            </a:r>
            <a:r>
              <a:rPr lang="ar-EG" sz="2400" dirty="0"/>
              <a:t> كلما كانت الأرباح كبيرة زادت المدخرات.</a:t>
            </a:r>
            <a:endParaRPr lang="en-US" sz="2400" dirty="0"/>
          </a:p>
          <a:p>
            <a:pPr marL="0" indent="0" algn="just">
              <a:buNone/>
            </a:pPr>
            <a:r>
              <a:rPr lang="ar-EG" sz="2400" dirty="0"/>
              <a:t>2- </a:t>
            </a:r>
            <a:r>
              <a:rPr lang="ar-EG" sz="2400" b="1" dirty="0">
                <a:solidFill>
                  <a:srgbClr val="FF0000"/>
                </a:solidFill>
              </a:rPr>
              <a:t>سياسة توزيع تلك الأرباح: </a:t>
            </a:r>
            <a:r>
              <a:rPr lang="ar-EG" sz="2400" dirty="0"/>
              <a:t>كلما كانت غير مستقرة ومنتظمة فإنه يترتب على ذلك زيادة إذخار المنشئات في فترات الرواج والرخاء بينا تميل إلي الانخفاض أو الاختفاء في فترات الكساد والركود.</a:t>
            </a:r>
            <a:endParaRPr lang="en-US" sz="2400" dirty="0"/>
          </a:p>
          <a:p>
            <a:pPr marL="0" indent="0" algn="just">
              <a:buNone/>
            </a:pPr>
            <a:r>
              <a:rPr lang="ar-EG" sz="2400" b="1" dirty="0"/>
              <a:t>3. </a:t>
            </a:r>
            <a:r>
              <a:rPr lang="ar-EG" sz="2400" b="1" dirty="0">
                <a:solidFill>
                  <a:srgbClr val="FF0000"/>
                </a:solidFill>
              </a:rPr>
              <a:t>طبيعة البرامج والخطط المستقبلية: </a:t>
            </a:r>
            <a:r>
              <a:rPr lang="ar-EG" sz="2400" dirty="0"/>
              <a:t>ويتمثل الدخل الصناعي لقطاع الأعمال الخاص في الفرق بين الإيرادات الكلية التي يحصل عليها وبين مجموع نفقاته والتي تشمل:</a:t>
            </a:r>
            <a:endParaRPr lang="en-US" sz="2400" dirty="0"/>
          </a:p>
          <a:p>
            <a:pPr marL="0" indent="0" algn="just">
              <a:buNone/>
            </a:pPr>
            <a:r>
              <a:rPr lang="ar-EG" sz="2400" dirty="0"/>
              <a:t>أ- قيمة مستلزمات الإنتاج (المواد الأولية).</a:t>
            </a:r>
            <a:endParaRPr lang="en-US" sz="2400" dirty="0"/>
          </a:p>
          <a:p>
            <a:pPr marL="0" indent="0" algn="just">
              <a:buNone/>
            </a:pPr>
            <a:r>
              <a:rPr lang="ar-EG" sz="2400" dirty="0"/>
              <a:t>ب- مجموع المدفوعات التعاقدية لأصحاب عناصر الإنتاج (أجور ومرتبات وفوائد وحوافز).      </a:t>
            </a:r>
          </a:p>
          <a:p>
            <a:pPr marL="0" indent="0" algn="just">
              <a:buNone/>
            </a:pPr>
            <a:r>
              <a:rPr lang="ar-EG" sz="2400" dirty="0"/>
              <a:t>ج- صافى الضرائب المدفوعة إلي السلطات المركزية والمحلية.</a:t>
            </a:r>
            <a:endParaRPr lang="en-US" sz="2400" dirty="0"/>
          </a:p>
          <a:p>
            <a:pPr marL="0" indent="0" algn="just">
              <a:buNone/>
            </a:pPr>
            <a:r>
              <a:rPr lang="ar-EG" sz="2400" dirty="0"/>
              <a:t>د- الأرباح الموزعة على أصحاب رأس المال.  هـ - أقساط إهلاك الأصول المختلفة.</a:t>
            </a:r>
            <a:endParaRPr lang="en-US" sz="2400" dirty="0"/>
          </a:p>
        </p:txBody>
      </p:sp>
    </p:spTree>
    <p:extLst>
      <p:ext uri="{BB962C8B-B14F-4D97-AF65-F5344CB8AC3E}">
        <p14:creationId xmlns:p14="http://schemas.microsoft.com/office/powerpoint/2010/main" val="2918428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88640"/>
            <a:ext cx="8424936" cy="864096"/>
          </a:xfrm>
        </p:spPr>
        <p:txBody>
          <a:bodyPr>
            <a:noAutofit/>
          </a:bodyPr>
          <a:lstStyle/>
          <a:p>
            <a:r>
              <a:rPr lang="ar-EG" sz="3600" b="1" dirty="0">
                <a:solidFill>
                  <a:srgbClr val="0066FF"/>
                </a:solidFill>
              </a:rPr>
              <a:t>السلبيات التي توجه لمصادر الدخل في القطاع العائلي وقطاع الأعمال الخاص في الدول النامية</a:t>
            </a:r>
            <a:endParaRPr lang="en-US" sz="3600" dirty="0">
              <a:solidFill>
                <a:srgbClr val="00B0F0"/>
              </a:solidFill>
            </a:endParaRPr>
          </a:p>
        </p:txBody>
      </p:sp>
      <p:sp>
        <p:nvSpPr>
          <p:cNvPr id="3" name="عنصر نائب للمحتوى 2"/>
          <p:cNvSpPr>
            <a:spLocks noGrp="1"/>
          </p:cNvSpPr>
          <p:nvPr>
            <p:ph idx="1"/>
          </p:nvPr>
        </p:nvSpPr>
        <p:spPr>
          <a:xfrm>
            <a:off x="251520" y="1124744"/>
            <a:ext cx="8784976" cy="5472608"/>
          </a:xfrm>
        </p:spPr>
        <p:txBody>
          <a:bodyPr>
            <a:noAutofit/>
          </a:bodyPr>
          <a:lstStyle/>
          <a:p>
            <a:pPr marL="514350" indent="-514350" algn="just">
              <a:buFont typeface="+mj-lt"/>
              <a:buAutoNum type="arabicPeriod"/>
              <a:defRPr/>
            </a:pPr>
            <a:r>
              <a:rPr lang="ar-EG" sz="2600" dirty="0"/>
              <a:t>تتجه تلك المدخرات إلي نفس النشاط الاقتصادي أو النواحي المرتبطة به (النمو غير المتوازن).</a:t>
            </a:r>
            <a:endParaRPr lang="en-US" sz="2600" dirty="0"/>
          </a:p>
          <a:p>
            <a:pPr marL="514350" indent="-514350" algn="just">
              <a:buFont typeface="+mj-lt"/>
              <a:buAutoNum type="arabicPeriod"/>
              <a:defRPr/>
            </a:pPr>
            <a:r>
              <a:rPr lang="ar-EG" sz="2600" dirty="0"/>
              <a:t>عدم تدفق تلك المدخرات إلي سوق رأس المال يعمل على إضعاف سوق رأس المال.</a:t>
            </a:r>
            <a:endParaRPr lang="en-US" sz="2600" dirty="0"/>
          </a:p>
          <a:p>
            <a:pPr marL="514350" indent="-514350" algn="just">
              <a:buFont typeface="+mj-lt"/>
              <a:buAutoNum type="arabicPeriod"/>
              <a:defRPr/>
            </a:pPr>
            <a:r>
              <a:rPr lang="ar-EG" sz="2600" dirty="0"/>
              <a:t>إذا اعتمدت التنمية الاقتصادية على تلك المدخرات فإن تلك ذلك يؤدى إلي تدعم الاحتكار وتثبيته.</a:t>
            </a:r>
          </a:p>
          <a:p>
            <a:pPr marL="0" indent="0">
              <a:buNone/>
              <a:defRPr/>
            </a:pPr>
            <a:r>
              <a:rPr lang="ar-EG" sz="2600" b="1" dirty="0">
                <a:solidFill>
                  <a:srgbClr val="FF0000"/>
                </a:solidFill>
              </a:rPr>
              <a:t>أسباب عدم قيام أسواق مالية أو ضعفها في الدول النامية:</a:t>
            </a:r>
            <a:endParaRPr lang="en-US" sz="2600" dirty="0">
              <a:solidFill>
                <a:srgbClr val="FF0000"/>
              </a:solidFill>
            </a:endParaRPr>
          </a:p>
          <a:p>
            <a:pPr marL="514350" indent="-514350" algn="just">
              <a:buFont typeface="+mj-lt"/>
              <a:buAutoNum type="arabicPeriod"/>
              <a:defRPr/>
            </a:pPr>
            <a:r>
              <a:rPr lang="ar-EG" sz="2600" dirty="0"/>
              <a:t>غلق بعض الأسواق المالية أمام الأجانب كما في تركيا ونيجريا وبعضها محظور على الشركات المشتركة التعامل معها.</a:t>
            </a:r>
            <a:endParaRPr lang="en-US" sz="2600" dirty="0"/>
          </a:p>
          <a:p>
            <a:pPr marL="514350" indent="-514350" algn="just">
              <a:buFont typeface="+mj-lt"/>
              <a:buAutoNum type="arabicPeriod"/>
              <a:defRPr/>
            </a:pPr>
            <a:r>
              <a:rPr lang="ar-EG" sz="2600" dirty="0"/>
              <a:t>تكون ملكية الأسهم وباقي أشكال حقوق الملكية قاصرة على الأسر المنشئة للمشروعات.</a:t>
            </a:r>
            <a:endParaRPr lang="en-US" sz="2600" dirty="0"/>
          </a:p>
          <a:p>
            <a:pPr marL="514350" indent="-514350" algn="just">
              <a:buFont typeface="+mj-lt"/>
              <a:buAutoNum type="arabicPeriod"/>
              <a:defRPr/>
            </a:pPr>
            <a:r>
              <a:rPr lang="ar-EG" sz="2600" dirty="0"/>
              <a:t>ندرة المعلومات عن الشركات، ومنع تداول عدد من الأوراق المالية في البورصة.</a:t>
            </a:r>
            <a:endParaRPr lang="en-US" sz="2600" dirty="0"/>
          </a:p>
        </p:txBody>
      </p:sp>
    </p:spTree>
    <p:extLst>
      <p:ext uri="{BB962C8B-B14F-4D97-AF65-F5344CB8AC3E}">
        <p14:creationId xmlns:p14="http://schemas.microsoft.com/office/powerpoint/2010/main" val="282684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188640"/>
            <a:ext cx="8784976" cy="504056"/>
          </a:xfrm>
        </p:spPr>
        <p:txBody>
          <a:bodyPr>
            <a:noAutofit/>
          </a:bodyPr>
          <a:lstStyle/>
          <a:p>
            <a:r>
              <a:rPr lang="ar-EG" sz="3600" b="1" dirty="0">
                <a:solidFill>
                  <a:srgbClr val="0066FF"/>
                </a:solidFill>
              </a:rPr>
              <a:t>ثالثا: مدخرات قطاع الأعمال العام</a:t>
            </a:r>
            <a:endParaRPr lang="en-US" sz="3600" dirty="0">
              <a:solidFill>
                <a:srgbClr val="FF0000"/>
              </a:solidFill>
            </a:endParaRPr>
          </a:p>
        </p:txBody>
      </p:sp>
      <p:sp>
        <p:nvSpPr>
          <p:cNvPr id="3" name="عنصر نائب للمحتوى 2"/>
          <p:cNvSpPr>
            <a:spLocks noGrp="1"/>
          </p:cNvSpPr>
          <p:nvPr>
            <p:ph idx="1"/>
          </p:nvPr>
        </p:nvSpPr>
        <p:spPr>
          <a:xfrm>
            <a:off x="107504" y="836712"/>
            <a:ext cx="8856984" cy="5832648"/>
          </a:xfrm>
        </p:spPr>
        <p:txBody>
          <a:bodyPr>
            <a:noAutofit/>
          </a:bodyPr>
          <a:lstStyle/>
          <a:p>
            <a:pPr marL="0" indent="0" algn="just">
              <a:buNone/>
            </a:pPr>
            <a:r>
              <a:rPr lang="ar-EG" sz="2400" b="1" dirty="0">
                <a:solidFill>
                  <a:srgbClr val="FF0000"/>
                </a:solidFill>
              </a:rPr>
              <a:t>أسباب الاتجاه إلي الادخار في هذا القطاع:</a:t>
            </a:r>
            <a:endParaRPr lang="en-US" sz="2400" dirty="0">
              <a:solidFill>
                <a:srgbClr val="FF0000"/>
              </a:solidFill>
            </a:endParaRPr>
          </a:p>
          <a:p>
            <a:pPr marL="0" indent="0" algn="just">
              <a:buNone/>
            </a:pPr>
            <a:r>
              <a:rPr lang="ar-EG" sz="2400" dirty="0"/>
              <a:t>1- حصول معظم الدول على استقلالها.</a:t>
            </a:r>
            <a:endParaRPr lang="en-US" sz="2400" dirty="0"/>
          </a:p>
          <a:p>
            <a:pPr marL="0" indent="0" algn="just">
              <a:buNone/>
            </a:pPr>
            <a:r>
              <a:rPr lang="ar-EG" sz="2400" dirty="0"/>
              <a:t>2- التغير في دور الدولة في النشاط الاقتصادي.</a:t>
            </a:r>
            <a:endParaRPr lang="en-US" sz="2400" dirty="0"/>
          </a:p>
          <a:p>
            <a:pPr marL="0" indent="0" algn="just">
              <a:buNone/>
            </a:pPr>
            <a:r>
              <a:rPr lang="ar-EG" sz="2400" dirty="0"/>
              <a:t>3- إصرار الدول النامية على دفع عملية التنمية الاقتصادية والاجتماعية وفشل القطاع الخاص واقتصاديات السوق في تحقيق هذه الغاية.</a:t>
            </a:r>
            <a:endParaRPr lang="en-US" sz="2400" dirty="0"/>
          </a:p>
          <a:p>
            <a:pPr marL="0" indent="0" algn="just">
              <a:buNone/>
            </a:pPr>
            <a:r>
              <a:rPr lang="ar-EG" sz="2400" dirty="0"/>
              <a:t>4- عدم قدرة الأفراد وقطاع الأعمال الخاص على تدبير الأموال المطلوبة للاستثمارات.</a:t>
            </a:r>
            <a:endParaRPr lang="en-US" sz="2400" dirty="0"/>
          </a:p>
          <a:p>
            <a:pPr marL="0" indent="0" algn="just">
              <a:buNone/>
            </a:pPr>
            <a:r>
              <a:rPr lang="ar-EG" sz="2400" b="1" dirty="0">
                <a:solidFill>
                  <a:srgbClr val="FF0000"/>
                </a:solidFill>
              </a:rPr>
              <a:t>العوامل التي تحدد حجم مدخرات قطاع الأعمال العام:</a:t>
            </a:r>
            <a:endParaRPr lang="en-US" sz="2400" dirty="0">
              <a:solidFill>
                <a:srgbClr val="FF0000"/>
              </a:solidFill>
            </a:endParaRPr>
          </a:p>
          <a:p>
            <a:pPr marL="0" indent="0" algn="just">
              <a:buNone/>
            </a:pPr>
            <a:r>
              <a:rPr lang="ar-EG" sz="2400" dirty="0"/>
              <a:t>1- خضوع السياسة السعرية للمنتجات لاعتبارات اجتماعية وسياسية دون قوانين السوق.</a:t>
            </a:r>
            <a:endParaRPr lang="en-US" sz="2400" dirty="0"/>
          </a:p>
          <a:p>
            <a:pPr marL="0" indent="0" algn="just">
              <a:buNone/>
            </a:pPr>
            <a:r>
              <a:rPr lang="ar-EG" sz="2400" dirty="0"/>
              <a:t>2- دعم مستلزمات الإنتاج.</a:t>
            </a:r>
            <a:endParaRPr lang="en-US" sz="2400" dirty="0"/>
          </a:p>
          <a:p>
            <a:pPr marL="0" indent="0" algn="just">
              <a:buNone/>
            </a:pPr>
            <a:r>
              <a:rPr lang="ar-EG" sz="2400" dirty="0"/>
              <a:t>3- سياسة التوظف والأجور حيث تلتزم الدول النامية بتشغيل خريجي الجامعات والمعاهد مما يعمل على وجود عمالة زائدة.</a:t>
            </a:r>
            <a:endParaRPr lang="en-US" sz="2400" dirty="0"/>
          </a:p>
          <a:p>
            <a:pPr marL="0" indent="0" algn="just">
              <a:buNone/>
            </a:pPr>
            <a:r>
              <a:rPr lang="ar-EG" sz="2400" dirty="0"/>
              <a:t>4- انخفاض مستوي الأداء في شركات القطاع العام عنها في المشروعات الخاصة.</a:t>
            </a:r>
            <a:endParaRPr lang="en-US" sz="2400" dirty="0"/>
          </a:p>
          <a:p>
            <a:pPr marL="0" indent="0" algn="just">
              <a:buNone/>
            </a:pPr>
            <a:r>
              <a:rPr lang="ar-EG" sz="2400" dirty="0"/>
              <a:t>- ويحسب الدخل الصافي لقطاع الأعمال العام بنفس طريقة حساب الدخل الصافي لقطاع الأعمال الخاص فيما عدا أن صافى الأرباح لا يظهر ضمن بنود التكاليف.</a:t>
            </a:r>
            <a:endParaRPr lang="en-US" sz="2400" dirty="0"/>
          </a:p>
        </p:txBody>
      </p:sp>
    </p:spTree>
    <p:extLst>
      <p:ext uri="{BB962C8B-B14F-4D97-AF65-F5344CB8AC3E}">
        <p14:creationId xmlns:p14="http://schemas.microsoft.com/office/powerpoint/2010/main" val="3324380662"/>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1455</Words>
  <Application>Microsoft Office PowerPoint</Application>
  <PresentationFormat>عرض على الشاشة (3:4)‏</PresentationFormat>
  <Paragraphs>108</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سمة Office</vt:lpstr>
      <vt:lpstr>عرض تقديمي في PowerPoint</vt:lpstr>
      <vt:lpstr>قضية تمويل التنمية الاقتصادية</vt:lpstr>
      <vt:lpstr>أسباب زيادة كفاءة الاستثمارات في بعض الدول عنها في دول أخري</vt:lpstr>
      <vt:lpstr>تمويل عملية تكوين رأس المال</vt:lpstr>
      <vt:lpstr>أولا: مدخرات القطاع العائلي</vt:lpstr>
      <vt:lpstr>الوسائل المتبعة لتنمية مدخرات القطاع العائلي في الدول النامية</vt:lpstr>
      <vt:lpstr>ثانيا: مدخرات قطاع الأعمال الخاص</vt:lpstr>
      <vt:lpstr>السلبيات التي توجه لمصادر الدخل في القطاع العائلي وقطاع الأعمال الخاص في الدول النامية</vt:lpstr>
      <vt:lpstr>ثالثا: مدخرات قطاع الأعمال العام</vt:lpstr>
      <vt:lpstr>رابعا: الادخار الحكومي</vt:lpstr>
      <vt:lpstr>الضرائب التي تلائم اقتصاديات الدول النامية</vt:lpstr>
      <vt:lpstr>القواعد التي تؤدى إلي زيادة موارد الدولة المالية</vt:lpstr>
      <vt:lpstr>عيوب التضخم عن استخدامه في الادخار الاجباري</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original</dc:creator>
  <cp:lastModifiedBy>original</cp:lastModifiedBy>
  <cp:revision>18</cp:revision>
  <dcterms:modified xsi:type="dcterms:W3CDTF">2020-03-23T18:34:12Z</dcterms:modified>
</cp:coreProperties>
</file>